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7" r:id="rId2"/>
    <p:sldId id="293" r:id="rId3"/>
    <p:sldId id="295" r:id="rId4"/>
    <p:sldId id="265" r:id="rId5"/>
    <p:sldId id="269" r:id="rId6"/>
    <p:sldId id="270" r:id="rId7"/>
    <p:sldId id="296" r:id="rId8"/>
    <p:sldId id="312" r:id="rId9"/>
    <p:sldId id="311" r:id="rId10"/>
    <p:sldId id="300" r:id="rId11"/>
    <p:sldId id="306" r:id="rId12"/>
    <p:sldId id="272" r:id="rId13"/>
    <p:sldId id="302" r:id="rId14"/>
    <p:sldId id="303" r:id="rId15"/>
    <p:sldId id="299" r:id="rId16"/>
    <p:sldId id="280" r:id="rId17"/>
    <p:sldId id="291" r:id="rId18"/>
    <p:sldId id="305" r:id="rId19"/>
    <p:sldId id="31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1F1"/>
    <a:srgbClr val="66B747"/>
    <a:srgbClr val="42873C"/>
    <a:srgbClr val="7FB3FA"/>
    <a:srgbClr val="51B3DF"/>
    <a:srgbClr val="F4B18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781" autoAdjust="0"/>
  </p:normalViewPr>
  <p:slideViewPr>
    <p:cSldViewPr snapToGrid="0">
      <p:cViewPr varScale="1">
        <p:scale>
          <a:sx n="91" d="100"/>
          <a:sy n="91" d="100"/>
        </p:scale>
        <p:origin x="2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71AA-8B65-40E1-9520-A591F86E36C2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AD129-40A7-452F-AB11-E96D1E316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5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OpenSSL</a:t>
            </a:r>
            <a:r>
              <a:rPr lang="ko-KR" altLang="en-US" dirty="0"/>
              <a:t>은 웹 인증에 </a:t>
            </a:r>
            <a:r>
              <a:rPr lang="en-US" altLang="ko-KR" dirty="0"/>
              <a:t>SSL (Secure Socket Layer) </a:t>
            </a:r>
            <a:r>
              <a:rPr lang="ko-KR" altLang="en-US" dirty="0"/>
              <a:t>및 </a:t>
            </a:r>
            <a:r>
              <a:rPr lang="en-US" altLang="ko-KR" dirty="0"/>
              <a:t>TLS (Transport Layer Security) </a:t>
            </a:r>
            <a:r>
              <a:rPr lang="ko-KR" altLang="en-US" dirty="0"/>
              <a:t>프로토콜을 사용하기위한 오픈 소스 도구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AD129-40A7-452F-AB11-E96D1E316D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40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OpenSSL</a:t>
            </a:r>
            <a:r>
              <a:rPr lang="ko-KR" altLang="en-US" dirty="0"/>
              <a:t>은 웹 인증에 </a:t>
            </a:r>
            <a:r>
              <a:rPr lang="en-US" altLang="ko-KR" dirty="0"/>
              <a:t>SSL (Secure Socket Layer) </a:t>
            </a:r>
            <a:r>
              <a:rPr lang="ko-KR" altLang="en-US" dirty="0"/>
              <a:t>및 </a:t>
            </a:r>
            <a:r>
              <a:rPr lang="en-US" altLang="ko-KR" dirty="0"/>
              <a:t>TLS (Transport Layer Security) </a:t>
            </a:r>
            <a:r>
              <a:rPr lang="ko-KR" altLang="en-US" dirty="0"/>
              <a:t>프로토콜을 사용하기위한 오픈 소스 도구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AD129-40A7-452F-AB11-E96D1E316D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41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OpenSSL</a:t>
            </a:r>
            <a:r>
              <a:rPr lang="ko-KR" altLang="en-US" dirty="0"/>
              <a:t>은 웹 인증에 </a:t>
            </a:r>
            <a:r>
              <a:rPr lang="en-US" altLang="ko-KR" dirty="0"/>
              <a:t>SSL (Secure Socket Layer) </a:t>
            </a:r>
            <a:r>
              <a:rPr lang="ko-KR" altLang="en-US" dirty="0"/>
              <a:t>및 </a:t>
            </a:r>
            <a:r>
              <a:rPr lang="en-US" altLang="ko-KR" dirty="0"/>
              <a:t>TLS (Transport Layer Security) </a:t>
            </a:r>
            <a:r>
              <a:rPr lang="ko-KR" altLang="en-US" dirty="0"/>
              <a:t>프로토콜을 사용하기위한 오픈 소스 도구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AD129-40A7-452F-AB11-E96D1E316D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0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AD129-40A7-452F-AB11-E96D1E316D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8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9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4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95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70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7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51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1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37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3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5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8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E1BF0-69A2-452A-A0B3-3FEB619D9F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22F73-83F2-4B56-9FBC-936E21E07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28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cstory.tistory.com/534" TargetMode="External"/><Relationship Id="rId2" Type="http://schemas.openxmlformats.org/officeDocument/2006/relationships/hyperlink" Target="https://surprisecomputer.tistory.com/7?category=909008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llo-l.github.io/WebRTC-%EA%B5%AC%ED%98%84-%EB%B0%A9%EC%8B%9D-Mesh-SFU-MCU/" TargetMode="External"/><Relationship Id="rId4" Type="http://schemas.openxmlformats.org/officeDocument/2006/relationships/hyperlink" Target="https://jinn-blog.tistory.com/112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k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393CC87-5AC1-445D-B7E2-2339DDC1F6E9}"/>
              </a:ext>
            </a:extLst>
          </p:cNvPr>
          <p:cNvGrpSpPr/>
          <p:nvPr/>
        </p:nvGrpSpPr>
        <p:grpSpPr>
          <a:xfrm>
            <a:off x="4573540" y="2470661"/>
            <a:ext cx="5113071" cy="1111746"/>
            <a:chOff x="4392565" y="2223011"/>
            <a:chExt cx="5113071" cy="111174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687A7D-4356-482F-8D0A-D4C5A9B0939D}"/>
                </a:ext>
              </a:extLst>
            </p:cNvPr>
            <p:cNvSpPr/>
            <p:nvPr/>
          </p:nvSpPr>
          <p:spPr>
            <a:xfrm flipV="1">
              <a:off x="4392565" y="2811539"/>
              <a:ext cx="2908031" cy="523218"/>
            </a:xfrm>
            <a:prstGeom prst="rect">
              <a:avLst/>
            </a:prstGeom>
            <a:solidFill>
              <a:schemeClr val="bg1">
                <a:lumMod val="6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8E3375-C6E0-40BE-BF53-35E8A19ECA54}"/>
                </a:ext>
              </a:extLst>
            </p:cNvPr>
            <p:cNvSpPr txBox="1"/>
            <p:nvPr/>
          </p:nvSpPr>
          <p:spPr>
            <a:xfrm>
              <a:off x="4638361" y="2223011"/>
              <a:ext cx="48672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Web RTC</a:t>
              </a:r>
              <a:endParaRPr lang="ko-KR" altLang="en-US" sz="3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5CFD3C-7DB0-493B-A37D-56929A17A596}"/>
                </a:ext>
              </a:extLst>
            </p:cNvPr>
            <p:cNvSpPr/>
            <p:nvPr/>
          </p:nvSpPr>
          <p:spPr>
            <a:xfrm flipV="1">
              <a:off x="4392565" y="2788680"/>
              <a:ext cx="2908031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74E6F2-8EBA-4164-9648-66F95981CFBF}"/>
                </a:ext>
              </a:extLst>
            </p:cNvPr>
            <p:cNvSpPr txBox="1"/>
            <p:nvPr/>
          </p:nvSpPr>
          <p:spPr>
            <a:xfrm>
              <a:off x="5215144" y="2877262"/>
              <a:ext cx="26714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화상채팅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FBA9A3-D8EA-4E7C-92F8-109714A4FC0C}"/>
              </a:ext>
            </a:extLst>
          </p:cNvPr>
          <p:cNvSpPr txBox="1"/>
          <p:nvPr/>
        </p:nvSpPr>
        <p:spPr>
          <a:xfrm>
            <a:off x="76200" y="85725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대덕인재개발원</a:t>
            </a:r>
          </a:p>
        </p:txBody>
      </p:sp>
    </p:spTree>
    <p:extLst>
      <p:ext uri="{BB962C8B-B14F-4D97-AF65-F5344CB8AC3E}">
        <p14:creationId xmlns:p14="http://schemas.microsoft.com/office/powerpoint/2010/main" val="581433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87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설정 변경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4" t="-629" r="-250" b="629"/>
          <a:stretch/>
        </p:blipFill>
        <p:spPr>
          <a:xfrm>
            <a:off x="297312" y="835787"/>
            <a:ext cx="4598127" cy="41532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3"/>
          <a:stretch/>
        </p:blipFill>
        <p:spPr>
          <a:xfrm>
            <a:off x="5145624" y="835787"/>
            <a:ext cx="3270014" cy="41532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9"/>
          <a:stretch/>
        </p:blipFill>
        <p:spPr>
          <a:xfrm>
            <a:off x="8829963" y="835787"/>
            <a:ext cx="2878872" cy="41532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83630" y="5159127"/>
            <a:ext cx="8018344" cy="12611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패키지 설치가 끝난 후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package.json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내용 변경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"dev": "</a:t>
            </a:r>
            <a:r>
              <a:rPr lang="en-US" altLang="ko-KR" dirty="0" err="1">
                <a:solidFill>
                  <a:schemeClr val="tx1"/>
                </a:solidFill>
              </a:rPr>
              <a:t>nodemon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829962" y="5159127"/>
            <a:ext cx="2878872" cy="12611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en-US" altLang="ko-KR" dirty="0" err="1">
                <a:solidFill>
                  <a:schemeClr val="tx1"/>
                </a:solidFill>
              </a:rPr>
              <a:t>main”:”index.js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내용 삭제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83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291" y="2519508"/>
            <a:ext cx="4921129" cy="11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2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015" y="43821"/>
            <a:ext cx="1702822" cy="3853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87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 SSL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EE6E98-42E7-97D5-EEAF-9D75801C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98" y="765820"/>
            <a:ext cx="10528081" cy="41271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792662" y="5839300"/>
            <a:ext cx="10517117" cy="661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openssl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-nodes -new -x509 -</a:t>
            </a:r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keyout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server.key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-out </a:t>
            </a:r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server.cert</a:t>
            </a:r>
            <a:endParaRPr lang="en-US" altLang="ko-K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9419" y="5012449"/>
            <a:ext cx="10520360" cy="661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webRTC_401 </a:t>
            </a:r>
            <a:r>
              <a:rPr lang="ko-KR" altLang="en-US" sz="2000" dirty="0">
                <a:solidFill>
                  <a:schemeClr val="tx1"/>
                </a:solidFill>
              </a:rPr>
              <a:t>폴더에서 </a:t>
            </a:r>
            <a:r>
              <a:rPr lang="en-US" altLang="ko-KR" sz="2000" dirty="0" err="1">
                <a:solidFill>
                  <a:schemeClr val="tx1"/>
                </a:solidFill>
              </a:rPr>
              <a:t>cmd</a:t>
            </a:r>
            <a:r>
              <a:rPr lang="ko-KR" altLang="en-US" sz="2000" dirty="0">
                <a:solidFill>
                  <a:schemeClr val="tx1"/>
                </a:solidFill>
              </a:rPr>
              <a:t>창 열고 명령어 실행 후 </a:t>
            </a:r>
            <a:r>
              <a:rPr lang="en-US" altLang="ko-KR" sz="2000" dirty="0">
                <a:solidFill>
                  <a:schemeClr val="tx1"/>
                </a:solidFill>
              </a:rPr>
              <a:t>‘</a:t>
            </a:r>
            <a:r>
              <a:rPr lang="en-US" altLang="ko-KR" sz="2000" dirty="0" err="1">
                <a:solidFill>
                  <a:schemeClr val="tx1"/>
                </a:solidFill>
              </a:rPr>
              <a:t>server.cert</a:t>
            </a:r>
            <a:r>
              <a:rPr lang="en-US" altLang="ko-KR" sz="2000" dirty="0">
                <a:solidFill>
                  <a:schemeClr val="tx1"/>
                </a:solidFill>
              </a:rPr>
              <a:t>’  ‘</a:t>
            </a:r>
            <a:r>
              <a:rPr lang="en-US" altLang="ko-KR" sz="2000" dirty="0" err="1">
                <a:solidFill>
                  <a:schemeClr val="tx1"/>
                </a:solidFill>
              </a:rPr>
              <a:t>sever.key</a:t>
            </a:r>
            <a:r>
              <a:rPr lang="en-US" altLang="ko-KR" sz="2000" dirty="0">
                <a:solidFill>
                  <a:schemeClr val="tx1"/>
                </a:solidFill>
              </a:rPr>
              <a:t>’ </a:t>
            </a:r>
            <a:r>
              <a:rPr lang="ko-KR" altLang="en-US" sz="2000" dirty="0">
                <a:solidFill>
                  <a:schemeClr val="tx1"/>
                </a:solidFill>
              </a:rPr>
              <a:t>생성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894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015" y="43821"/>
            <a:ext cx="1702822" cy="3853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87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 SSL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2662" y="5839300"/>
            <a:ext cx="10517117" cy="661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접근한 폴더에 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Server.csr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생성</a:t>
            </a:r>
            <a:endParaRPr lang="en-US" altLang="ko-K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9419" y="5012449"/>
            <a:ext cx="10520360" cy="661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openssl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-new -key </a:t>
            </a:r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server.key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-out </a:t>
            </a:r>
            <a:r>
              <a:rPr lang="en-US" altLang="ko-KR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server.csr</a:t>
            </a:r>
            <a:endParaRPr lang="en-US" altLang="ko-K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1AFCED-A2AC-DCE2-AEF3-B364E16FA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58" y="766022"/>
            <a:ext cx="10520361" cy="41029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38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015" y="43821"/>
            <a:ext cx="1702822" cy="3853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87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Open SSL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87180" y="5678709"/>
            <a:ext cx="10517117" cy="8193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enlo"/>
              </a:rPr>
              <a:t>openssl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 x509 -</a:t>
            </a:r>
            <a:r>
              <a:rPr lang="en-US" altLang="ko-KR" sz="2000" dirty="0" err="1">
                <a:solidFill>
                  <a:schemeClr val="tx1"/>
                </a:solidFill>
                <a:latin typeface="Menlo"/>
              </a:rPr>
              <a:t>req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 -days 3650 -in </a:t>
            </a:r>
            <a:r>
              <a:rPr lang="en-US" altLang="ko-KR" sz="2000" dirty="0" err="1">
                <a:solidFill>
                  <a:schemeClr val="tx1"/>
                </a:solidFill>
                <a:latin typeface="Menlo"/>
              </a:rPr>
              <a:t>server.csr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 -</a:t>
            </a:r>
            <a:r>
              <a:rPr lang="en-US" altLang="ko-KR" sz="2000" dirty="0" err="1">
                <a:solidFill>
                  <a:schemeClr val="tx1"/>
                </a:solidFill>
                <a:latin typeface="Menlo"/>
              </a:rPr>
              <a:t>signkey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Menlo"/>
              </a:rPr>
              <a:t>server.key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 -out server.crt</a:t>
            </a:r>
            <a:r>
              <a:rPr lang="ko-KR" altLang="en-US" sz="2000" dirty="0">
                <a:solidFill>
                  <a:schemeClr val="tx1"/>
                </a:solidFill>
                <a:latin typeface="Menlo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Menlo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enlo"/>
              </a:rPr>
              <a:t>입력 시 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server.crt </a:t>
            </a:r>
            <a:r>
              <a:rPr lang="ko-KR" altLang="en-US" sz="2000" dirty="0">
                <a:solidFill>
                  <a:schemeClr val="tx1"/>
                </a:solidFill>
                <a:latin typeface="Menlo"/>
              </a:rPr>
              <a:t>생성 끝</a:t>
            </a:r>
            <a:endParaRPr lang="en-US" altLang="ko-KR" sz="2000" dirty="0">
              <a:solidFill>
                <a:schemeClr val="tx1"/>
              </a:solidFill>
              <a:latin typeface="Menlo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89419" y="4730483"/>
            <a:ext cx="10520360" cy="8193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Menlo"/>
              </a:rPr>
              <a:t>openssl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Menlo"/>
              </a:rPr>
              <a:t>rsa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 -in </a:t>
            </a:r>
            <a:r>
              <a:rPr lang="en-US" altLang="ko-KR" sz="2000" dirty="0" err="1">
                <a:solidFill>
                  <a:schemeClr val="tx1"/>
                </a:solidFill>
                <a:latin typeface="Menlo"/>
              </a:rPr>
              <a:t>server.key.origin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 -out </a:t>
            </a:r>
            <a:r>
              <a:rPr lang="en-US" altLang="ko-KR" sz="2000" dirty="0" err="1">
                <a:solidFill>
                  <a:schemeClr val="tx1"/>
                </a:solidFill>
                <a:latin typeface="Menlo"/>
              </a:rPr>
              <a:t>server.key</a:t>
            </a:r>
            <a:r>
              <a:rPr lang="ko-KR" altLang="en-US" sz="2000" dirty="0">
                <a:solidFill>
                  <a:schemeClr val="tx1"/>
                </a:solidFill>
                <a:latin typeface="Menlo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Menlo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Menlo"/>
              </a:rPr>
              <a:t>입력하여 패스워드 제거 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Menlo"/>
              </a:rPr>
              <a:t>테스트 편의성 제거 안하면 계속 입력하라고 함</a:t>
            </a:r>
            <a:r>
              <a:rPr lang="en-US" altLang="ko-KR" sz="2000" dirty="0">
                <a:solidFill>
                  <a:schemeClr val="tx1"/>
                </a:solidFill>
                <a:latin typeface="Menlo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006F44-0210-D228-9394-667E660E3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29" y="1172183"/>
            <a:ext cx="10420350" cy="23812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783937" y="3765202"/>
            <a:ext cx="10520360" cy="8193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copy </a:t>
            </a:r>
            <a:r>
              <a:rPr lang="en-US" altLang="ko-KR" sz="2000" dirty="0" err="1">
                <a:solidFill>
                  <a:schemeClr val="tx1"/>
                </a:solidFill>
              </a:rPr>
              <a:t>server.key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server.key.origin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입력 하여 기존의 </a:t>
            </a:r>
            <a:r>
              <a:rPr lang="ko-KR" altLang="en-US" sz="2000" dirty="0" err="1">
                <a:solidFill>
                  <a:schemeClr val="tx1"/>
                </a:solidFill>
              </a:rPr>
              <a:t>개인키를</a:t>
            </a:r>
            <a:r>
              <a:rPr lang="ko-KR" altLang="en-US" sz="2000" dirty="0">
                <a:solidFill>
                  <a:schemeClr val="tx1"/>
                </a:solidFill>
              </a:rPr>
              <a:t> 백업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4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93577" y="1361789"/>
            <a:ext cx="5523443" cy="2946593"/>
            <a:chOff x="663349" y="1051475"/>
            <a:chExt cx="4336668" cy="2421299"/>
          </a:xfrm>
        </p:grpSpPr>
        <p:grpSp>
          <p:nvGrpSpPr>
            <p:cNvPr id="18" name="그룹 17"/>
            <p:cNvGrpSpPr/>
            <p:nvPr/>
          </p:nvGrpSpPr>
          <p:grpSpPr>
            <a:xfrm>
              <a:off x="663349" y="1051475"/>
              <a:ext cx="4336668" cy="2421299"/>
              <a:chOff x="663349" y="1051475"/>
              <a:chExt cx="3132091" cy="189492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69"/>
              <a:stretch/>
            </p:blipFill>
            <p:spPr>
              <a:xfrm>
                <a:off x="663349" y="1051475"/>
                <a:ext cx="3132091" cy="1894925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210491" y="1051476"/>
                <a:ext cx="1576252" cy="2461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0" name="직선 연결선 19"/>
            <p:cNvCxnSpPr/>
            <p:nvPr/>
          </p:nvCxnSpPr>
          <p:spPr>
            <a:xfrm>
              <a:off x="2280149" y="3291561"/>
              <a:ext cx="1515291" cy="0"/>
            </a:xfrm>
            <a:prstGeom prst="line">
              <a:avLst/>
            </a:prstGeom>
            <a:ln w="38100">
              <a:solidFill>
                <a:srgbClr val="3561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87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설정 변경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37354" y="4862561"/>
            <a:ext cx="6416770" cy="12611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VS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코드터미널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창에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npm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run dev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입력 시 서버실행가능</a:t>
            </a: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132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1470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 RTC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3" y="634227"/>
            <a:ext cx="2958027" cy="774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67" y="1485867"/>
            <a:ext cx="7143936" cy="33096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65420" y="834178"/>
            <a:ext cx="49645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Web Real-Time Communications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164" y="5071831"/>
            <a:ext cx="113627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별도의 소프트웨어 없이 음성</a:t>
            </a:r>
            <a:r>
              <a:rPr lang="en-US" altLang="ko-KR" dirty="0"/>
              <a:t>, </a:t>
            </a:r>
            <a:r>
              <a:rPr lang="ko-KR" altLang="en-US" dirty="0"/>
              <a:t>영상 미디어</a:t>
            </a:r>
            <a:r>
              <a:rPr lang="en-US" altLang="ko-KR" dirty="0"/>
              <a:t>,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파일 등을 브라우저끼리 주고 받을 수 있게 만든 기술</a:t>
            </a:r>
            <a:r>
              <a:rPr lang="en-US" altLang="ko-KR" dirty="0"/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3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354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 RTC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6515" y="1135336"/>
            <a:ext cx="5269323" cy="423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Offer: 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미디어 세션 정보와 관련된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초대장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Answer: 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미디어 세션 정보와 관련된 응답 메시지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답장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)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en-US" altLang="ko-KR" b="1" dirty="0"/>
              <a:t>ICE(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Interactive Connectivity Establishment</a:t>
            </a:r>
            <a:r>
              <a:rPr lang="en-US" altLang="ko-KR" b="1" dirty="0"/>
              <a:t>): 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중간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네트워크 장비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들을 포함한 다양한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네트워크 환경에서도 두 웹 브라우저 간의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연결 설정을 해주는 기술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약도</a:t>
            </a:r>
            <a:r>
              <a:rPr lang="en-US" altLang="ko-K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32689" y="5349751"/>
            <a:ext cx="9361899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가지의 기술들을 이용해 웹 브라우저 간의 연결을 </a:t>
            </a:r>
            <a:r>
              <a:rPr lang="ko-KR" altLang="en-US" b="1" dirty="0"/>
              <a:t>시그널링</a:t>
            </a:r>
            <a:r>
              <a:rPr lang="en-US" altLang="ko-KR" b="1" dirty="0"/>
              <a:t>(Signaling)</a:t>
            </a:r>
            <a:r>
              <a:rPr lang="ko-KR" altLang="en-US" b="1" dirty="0"/>
              <a:t>이라고</a:t>
            </a:r>
            <a:r>
              <a:rPr lang="ko-KR" altLang="en-US" dirty="0"/>
              <a:t> 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시그널링이 성공하면 서버를 거치지 않고 웹 브라우저 끼리 통신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187212" y="1148601"/>
            <a:ext cx="5479303" cy="3789852"/>
            <a:chOff x="1051025" y="989417"/>
            <a:chExt cx="5479303" cy="3789852"/>
          </a:xfrm>
        </p:grpSpPr>
        <p:pic>
          <p:nvPicPr>
            <p:cNvPr id="8" name="Picture 2" descr="https://doublems.github.io/assets/postphoto/20210720/img_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025" y="989417"/>
              <a:ext cx="5479303" cy="378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32155" t="34278" r="27996" b="42832"/>
            <a:stretch/>
          </p:blipFill>
          <p:spPr>
            <a:xfrm>
              <a:off x="2927442" y="3193267"/>
              <a:ext cx="1928714" cy="487049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6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257D7-497A-9866-88CE-9577353942AD}"/>
              </a:ext>
            </a:extLst>
          </p:cNvPr>
          <p:cNvSpPr txBox="1"/>
          <p:nvPr/>
        </p:nvSpPr>
        <p:spPr>
          <a:xfrm>
            <a:off x="0" y="36461"/>
            <a:ext cx="2921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참고하면 좋은 블로그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574F3-E848-EDD2-CCD7-1DFF21D8EB57}"/>
              </a:ext>
            </a:extLst>
          </p:cNvPr>
          <p:cNvSpPr txBox="1"/>
          <p:nvPr/>
        </p:nvSpPr>
        <p:spPr>
          <a:xfrm>
            <a:off x="252248" y="1387366"/>
            <a:ext cx="114247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WEB-RTC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이해를 돕는 블로그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954F7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https://surprisecomputer.tistory.com/7?category=909008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3"/>
              </a:rPr>
              <a:t>https://acstory.tistory.com/534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4"/>
              </a:rPr>
              <a:t>https://jinn-blog.tistory.com/112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5"/>
              </a:rPr>
              <a:t>https://millo-l.github.io/WebRTC-%EA%B5%AC%ED%98%84-%EB%B0%A9%EC%8B%9D-Mesh-SFU-MCU/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9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16748" y="2850203"/>
            <a:ext cx="178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50250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57" y="4846578"/>
            <a:ext cx="3835265" cy="180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1470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840" y="1249680"/>
            <a:ext cx="1940560" cy="80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Node.js 노드 개념 이해하기 자바스크립트 JavaScript 런타임 이벤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5" y="4735415"/>
            <a:ext cx="3455394" cy="172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13339" y="1945640"/>
            <a:ext cx="1921322" cy="1205028"/>
            <a:chOff x="813339" y="1945640"/>
            <a:chExt cx="1921322" cy="1205028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926181" y="2052320"/>
              <a:ext cx="1808480" cy="7292"/>
            </a:xfrm>
            <a:prstGeom prst="straightConnector1">
              <a:avLst/>
            </a:prstGeom>
            <a:ln w="76200">
              <a:solidFill>
                <a:srgbClr val="51B3D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13339" y="2258116"/>
              <a:ext cx="183896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51B3DF"/>
                  </a:solidFill>
                </a:rPr>
                <a:t>STEP</a:t>
              </a:r>
            </a:p>
            <a:p>
              <a:pPr algn="ctr"/>
              <a:r>
                <a:rPr lang="en-US" altLang="ko-KR" sz="3200" b="1" dirty="0">
                  <a:solidFill>
                    <a:srgbClr val="51B3DF"/>
                  </a:solidFill>
                </a:rPr>
                <a:t>01</a:t>
              </a:r>
              <a:endParaRPr lang="ko-KR" altLang="en-US" sz="3200" b="1" dirty="0">
                <a:solidFill>
                  <a:srgbClr val="51B3DF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626139" y="1945640"/>
              <a:ext cx="193040" cy="1930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1B3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66699" y="1945640"/>
            <a:ext cx="1921322" cy="1205028"/>
            <a:chOff x="813339" y="1945640"/>
            <a:chExt cx="1921322" cy="1205028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926181" y="2052320"/>
              <a:ext cx="1808480" cy="7292"/>
            </a:xfrm>
            <a:prstGeom prst="straightConnector1">
              <a:avLst/>
            </a:prstGeom>
            <a:ln w="76200">
              <a:solidFill>
                <a:srgbClr val="3561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13339" y="2258116"/>
              <a:ext cx="1838960" cy="892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3561F1"/>
                  </a:solidFill>
                </a:rPr>
                <a:t>STEP</a:t>
              </a:r>
            </a:p>
            <a:p>
              <a:pPr algn="ctr"/>
              <a:r>
                <a:rPr lang="en-US" altLang="ko-KR" sz="3200" b="1" dirty="0">
                  <a:solidFill>
                    <a:srgbClr val="3561F1"/>
                  </a:solidFill>
                </a:rPr>
                <a:t>02</a:t>
              </a:r>
              <a:endParaRPr lang="ko-KR" altLang="en-US" sz="3200" b="1" dirty="0">
                <a:solidFill>
                  <a:srgbClr val="3561F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1626139" y="1945640"/>
              <a:ext cx="193040" cy="1930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3561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561F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401703" y="1945496"/>
            <a:ext cx="1921322" cy="1205028"/>
            <a:chOff x="813339" y="1945640"/>
            <a:chExt cx="1921322" cy="1205028"/>
          </a:xfrm>
        </p:grpSpPr>
        <p:cxnSp>
          <p:nvCxnSpPr>
            <p:cNvPr id="28" name="직선 화살표 연결선 27"/>
            <p:cNvCxnSpPr/>
            <p:nvPr/>
          </p:nvCxnSpPr>
          <p:spPr>
            <a:xfrm>
              <a:off x="926181" y="2052320"/>
              <a:ext cx="1808480" cy="7292"/>
            </a:xfrm>
            <a:prstGeom prst="straightConnector1">
              <a:avLst/>
            </a:prstGeom>
            <a:ln w="76200">
              <a:solidFill>
                <a:srgbClr val="7FB3F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13339" y="2258116"/>
              <a:ext cx="1838960" cy="892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7FB3FA"/>
                  </a:solidFill>
                </a:rPr>
                <a:t>STEP</a:t>
              </a:r>
            </a:p>
            <a:p>
              <a:pPr algn="ctr"/>
              <a:r>
                <a:rPr lang="en-US" altLang="ko-KR" sz="3200" b="1" dirty="0">
                  <a:solidFill>
                    <a:srgbClr val="7FB3FA"/>
                  </a:solidFill>
                </a:rPr>
                <a:t>03</a:t>
              </a:r>
              <a:endParaRPr lang="ko-KR" altLang="en-US" sz="3200" b="1" dirty="0">
                <a:solidFill>
                  <a:srgbClr val="7FB3FA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626139" y="1945640"/>
              <a:ext cx="193040" cy="1930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FB3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199608" y="1945496"/>
            <a:ext cx="1921322" cy="1205028"/>
            <a:chOff x="813339" y="1945640"/>
            <a:chExt cx="1921322" cy="1205028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926181" y="2052320"/>
              <a:ext cx="1808480" cy="7292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13339" y="2258116"/>
              <a:ext cx="1838960" cy="892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70C0"/>
                  </a:solidFill>
                </a:rPr>
                <a:t>STEP</a:t>
              </a:r>
            </a:p>
            <a:p>
              <a:pPr algn="ctr"/>
              <a:r>
                <a:rPr lang="en-US" altLang="ko-KR" sz="3200" b="1" dirty="0">
                  <a:solidFill>
                    <a:srgbClr val="0070C0"/>
                  </a:solidFill>
                </a:rPr>
                <a:t>04</a:t>
              </a:r>
              <a:endParaRPr lang="ko-KR" altLang="en-US" sz="3200" b="1" dirty="0">
                <a:solidFill>
                  <a:srgbClr val="0070C0"/>
                </a:solidFill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1626139" y="1945640"/>
              <a:ext cx="193040" cy="1930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35808" y="3291023"/>
            <a:ext cx="2173701" cy="725132"/>
          </a:xfrm>
          <a:prstGeom prst="rect">
            <a:avLst/>
          </a:prstGeom>
          <a:solidFill>
            <a:srgbClr val="51B3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 환경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443697" y="3291023"/>
            <a:ext cx="2173701" cy="725132"/>
          </a:xfrm>
          <a:prstGeom prst="rect">
            <a:avLst/>
          </a:prstGeom>
          <a:solidFill>
            <a:srgbClr val="3561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패키지 설치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20059" y="3321928"/>
            <a:ext cx="2173701" cy="725132"/>
          </a:xfrm>
          <a:prstGeom prst="rect">
            <a:avLst/>
          </a:prstGeom>
          <a:solidFill>
            <a:srgbClr val="7FB3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 RTC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9073419" y="3338663"/>
            <a:ext cx="2173701" cy="725132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73" y="5322670"/>
            <a:ext cx="3386624" cy="88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6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1470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개발환경</a:t>
            </a:r>
          </a:p>
        </p:txBody>
      </p:sp>
      <p:pic>
        <p:nvPicPr>
          <p:cNvPr id="4" name="Picture 2" descr="Node.js 노드 개념 이해하기 자바스크립트 JavaScript 런타임 이벤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16" y="2105749"/>
            <a:ext cx="3455394" cy="172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07" y="967616"/>
            <a:ext cx="3386624" cy="886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97" y="2350929"/>
            <a:ext cx="3835265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616" y="4173903"/>
            <a:ext cx="3579966" cy="1789983"/>
          </a:xfrm>
          <a:prstGeom prst="rect">
            <a:avLst/>
          </a:prstGeom>
        </p:spPr>
      </p:pic>
      <p:pic>
        <p:nvPicPr>
          <p:cNvPr id="2054" name="Picture 6" descr="pug가 뭐예요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37" y="589750"/>
            <a:ext cx="4433552" cy="19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자바스크립트(JavaScript) 공부하자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513" y="386163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SS Grid 완벽 가이드 | HEROP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67" y="3707108"/>
            <a:ext cx="4938117" cy="246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40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88682" y="1467638"/>
            <a:ext cx="5207318" cy="4760867"/>
            <a:chOff x="2681287" y="885825"/>
            <a:chExt cx="6829425" cy="50863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1287" y="885825"/>
              <a:ext cx="6829425" cy="50863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492137" y="3675017"/>
              <a:ext cx="2264229" cy="10101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339536" y="3310113"/>
            <a:ext cx="401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https://nodejs.org/ko</a:t>
            </a:r>
            <a:endParaRPr lang="en-US" altLang="ko-KR" dirty="0"/>
          </a:p>
          <a:p>
            <a:r>
              <a:rPr lang="ko-KR" altLang="en-US" dirty="0"/>
              <a:t>공식 홈페이지에서 다운로드 진행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26686"/>
          <a:stretch/>
        </p:blipFill>
        <p:spPr>
          <a:xfrm>
            <a:off x="10609833" y="36461"/>
            <a:ext cx="1485391" cy="4930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75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9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rcRect t="26686"/>
          <a:stretch/>
        </p:blipFill>
        <p:spPr>
          <a:xfrm>
            <a:off x="10609833" y="36461"/>
            <a:ext cx="1485391" cy="493091"/>
          </a:xfrm>
          <a:prstGeom prst="rect">
            <a:avLst/>
          </a:prstGeom>
        </p:spPr>
      </p:pic>
      <p:grpSp>
        <p:nvGrpSpPr>
          <p:cNvPr id="22" name="그룹 21"/>
          <p:cNvGrpSpPr>
            <a:grpSpLocks/>
          </p:cNvGrpSpPr>
          <p:nvPr/>
        </p:nvGrpSpPr>
        <p:grpSpPr>
          <a:xfrm>
            <a:off x="8346143" y="705252"/>
            <a:ext cx="3600000" cy="2880000"/>
            <a:chOff x="8075567" y="502919"/>
            <a:chExt cx="3210742" cy="25602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5567" y="502919"/>
              <a:ext cx="3210742" cy="256020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0023375" y="2707505"/>
              <a:ext cx="594483" cy="204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>
            <a:grpSpLocks/>
          </p:cNvGrpSpPr>
          <p:nvPr/>
        </p:nvGrpSpPr>
        <p:grpSpPr>
          <a:xfrm>
            <a:off x="343684" y="705252"/>
            <a:ext cx="3600000" cy="2880000"/>
            <a:chOff x="375557" y="382905"/>
            <a:chExt cx="5867400" cy="462915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557" y="382905"/>
              <a:ext cx="5867400" cy="462915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4014651" y="4345577"/>
              <a:ext cx="905692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>
            <a:grpSpLocks/>
          </p:cNvGrpSpPr>
          <p:nvPr/>
        </p:nvGrpSpPr>
        <p:grpSpPr>
          <a:xfrm>
            <a:off x="4344913" y="705252"/>
            <a:ext cx="3600000" cy="2880000"/>
            <a:chOff x="3214687" y="1171575"/>
            <a:chExt cx="5762625" cy="451485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4687" y="1171575"/>
              <a:ext cx="5762625" cy="4514850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6818811" y="5085806"/>
              <a:ext cx="888275" cy="3918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43684" y="3772981"/>
            <a:ext cx="3600000" cy="2880000"/>
            <a:chOff x="343684" y="3772981"/>
            <a:chExt cx="3600000" cy="2880000"/>
          </a:xfrm>
        </p:grpSpPr>
        <p:pic>
          <p:nvPicPr>
            <p:cNvPr id="13" name="그림 1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684" y="3772981"/>
              <a:ext cx="3600000" cy="2880000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2700310" y="6282741"/>
              <a:ext cx="555696" cy="227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44913" y="3772981"/>
            <a:ext cx="3600000" cy="2880000"/>
            <a:chOff x="4344913" y="3772981"/>
            <a:chExt cx="3600000" cy="2880000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4913" y="3772981"/>
              <a:ext cx="3600000" cy="2880000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6603761" y="6282741"/>
              <a:ext cx="555696" cy="227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346142" y="3772981"/>
            <a:ext cx="3600000" cy="2880000"/>
            <a:chOff x="8346142" y="3772981"/>
            <a:chExt cx="3600000" cy="2880000"/>
          </a:xfrm>
        </p:grpSpPr>
        <p:pic>
          <p:nvPicPr>
            <p:cNvPr id="15" name="그림 14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46142" y="3772981"/>
              <a:ext cx="3600000" cy="2880000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10415560" y="6282741"/>
              <a:ext cx="862040" cy="227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75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333378" y="690862"/>
            <a:ext cx="432801" cy="438163"/>
          </a:xfrm>
          <a:prstGeom prst="ellipse">
            <a:avLst/>
          </a:prstGeom>
          <a:solidFill>
            <a:srgbClr val="66B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344913" y="690862"/>
            <a:ext cx="432801" cy="438163"/>
          </a:xfrm>
          <a:prstGeom prst="ellipse">
            <a:avLst/>
          </a:prstGeom>
          <a:solidFill>
            <a:srgbClr val="66B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356448" y="705252"/>
            <a:ext cx="432801" cy="438163"/>
          </a:xfrm>
          <a:prstGeom prst="ellipse">
            <a:avLst/>
          </a:prstGeom>
          <a:solidFill>
            <a:srgbClr val="66B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43684" y="3811589"/>
            <a:ext cx="432801" cy="438163"/>
          </a:xfrm>
          <a:prstGeom prst="ellipse">
            <a:avLst/>
          </a:prstGeom>
          <a:solidFill>
            <a:srgbClr val="66B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344913" y="3811589"/>
            <a:ext cx="432801" cy="438163"/>
          </a:xfrm>
          <a:prstGeom prst="ellipse">
            <a:avLst/>
          </a:prstGeom>
          <a:solidFill>
            <a:srgbClr val="66B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5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8398753" y="3791268"/>
            <a:ext cx="432801" cy="438163"/>
          </a:xfrm>
          <a:prstGeom prst="ellipse">
            <a:avLst/>
          </a:prstGeom>
          <a:solidFill>
            <a:srgbClr val="66B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6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3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6686"/>
          <a:stretch/>
        </p:blipFill>
        <p:spPr>
          <a:xfrm>
            <a:off x="10609833" y="36461"/>
            <a:ext cx="1485391" cy="4930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594" y="1097280"/>
            <a:ext cx="6462289" cy="35248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75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2336800" y="5232967"/>
            <a:ext cx="702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cmd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창에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node -v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입력하면 버전 확인 가능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490720" y="2458720"/>
            <a:ext cx="883920" cy="10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473" b="35787"/>
          <a:stretch/>
        </p:blipFill>
        <p:spPr>
          <a:xfrm>
            <a:off x="11257348" y="32869"/>
            <a:ext cx="802572" cy="3457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26E4BD-47E0-430E-8018-F294006E3216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0" y="36461"/>
            <a:ext cx="2753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 설정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5642" y="622569"/>
            <a:ext cx="11780195" cy="602142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0198" t="833" r="30053" b="48462"/>
          <a:stretch/>
        </p:blipFill>
        <p:spPr>
          <a:xfrm>
            <a:off x="235314" y="1433775"/>
            <a:ext cx="3979550" cy="28735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304118" y="4492038"/>
            <a:ext cx="380199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코드 상단에서 터미널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4253772" y="4490294"/>
            <a:ext cx="4189834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하단에서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command Prompt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변경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84250" t="38889" b="3602"/>
          <a:stretch/>
        </p:blipFill>
        <p:spPr>
          <a:xfrm>
            <a:off x="4490332" y="1433775"/>
            <a:ext cx="3408527" cy="28802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923" y="2216014"/>
            <a:ext cx="3752850" cy="14763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AA9376-DFB3-4056-B45E-A468DFAC3AAB}"/>
              </a:ext>
            </a:extLst>
          </p:cNvPr>
          <p:cNvSpPr txBox="1"/>
          <p:nvPr/>
        </p:nvSpPr>
        <p:spPr>
          <a:xfrm>
            <a:off x="8608979" y="4490294"/>
            <a:ext cx="3127390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command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80181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26C98119-9099-4AF5-B4FE-4404E4D8D056}"/>
              </a:ext>
            </a:extLst>
          </p:cNvPr>
          <p:cNvGrpSpPr/>
          <p:nvPr/>
        </p:nvGrpSpPr>
        <p:grpSpPr>
          <a:xfrm>
            <a:off x="914400" y="1387410"/>
            <a:ext cx="10548730" cy="710143"/>
            <a:chOff x="914400" y="914399"/>
            <a:chExt cx="10548730" cy="71014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5575234-D3BD-4EFA-AD6D-678401DFBB87}"/>
                </a:ext>
              </a:extLst>
            </p:cNvPr>
            <p:cNvGrpSpPr/>
            <p:nvPr/>
          </p:nvGrpSpPr>
          <p:grpSpPr>
            <a:xfrm>
              <a:off x="914400" y="914399"/>
              <a:ext cx="10548730" cy="496958"/>
              <a:chOff x="914400" y="914399"/>
              <a:chExt cx="10548730" cy="49695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41142DD-A7A8-4186-B2AE-B965C58D77A6}"/>
                  </a:ext>
                </a:extLst>
              </p:cNvPr>
              <p:cNvSpPr/>
              <p:nvPr/>
            </p:nvSpPr>
            <p:spPr>
              <a:xfrm>
                <a:off x="5426766" y="914400"/>
                <a:ext cx="6036364" cy="496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2E5A75B-55C5-4F33-99A8-FD9BA08075B6}"/>
                  </a:ext>
                </a:extLst>
              </p:cNvPr>
              <p:cNvSpPr/>
              <p:nvPr/>
            </p:nvSpPr>
            <p:spPr>
              <a:xfrm>
                <a:off x="1232453" y="914400"/>
                <a:ext cx="4767472" cy="4969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0C5F154-0130-404A-8CFA-C0CD057A1856}"/>
                  </a:ext>
                </a:extLst>
              </p:cNvPr>
              <p:cNvSpPr/>
              <p:nvPr/>
            </p:nvSpPr>
            <p:spPr>
              <a:xfrm>
                <a:off x="914400" y="914399"/>
                <a:ext cx="467139" cy="496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/>
                  <a:t>1</a:t>
                </a:r>
                <a:endParaRPr lang="ko-KR" altLang="en-US" sz="2000" b="1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F4AA013-C045-4D16-8F01-AE3EDDAFE042}"/>
                </a:ext>
              </a:extLst>
            </p:cNvPr>
            <p:cNvSpPr txBox="1"/>
            <p:nvPr/>
          </p:nvSpPr>
          <p:spPr>
            <a:xfrm>
              <a:off x="1467681" y="978211"/>
              <a:ext cx="4194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dirty="0" err="1"/>
                <a:t>npm</a:t>
              </a:r>
              <a:r>
                <a:rPr lang="en-US" altLang="ko-KR" dirty="0"/>
                <a:t> </a:t>
              </a:r>
              <a:r>
                <a:rPr lang="en-US" altLang="ko-KR" dirty="0" err="1"/>
                <a:t>init</a:t>
              </a:r>
              <a:r>
                <a:rPr lang="en-US" altLang="ko-KR" dirty="0"/>
                <a:t> –y</a:t>
              </a:r>
            </a:p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52060A-A723-4439-99F3-52C6B327728D}"/>
                </a:ext>
              </a:extLst>
            </p:cNvPr>
            <p:cNvSpPr txBox="1"/>
            <p:nvPr/>
          </p:nvSpPr>
          <p:spPr>
            <a:xfrm>
              <a:off x="5999925" y="978211"/>
              <a:ext cx="4194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Node.JS </a:t>
              </a:r>
              <a:r>
                <a:rPr lang="ko-KR" altLang="en-US" sz="1600" dirty="0">
                  <a:solidFill>
                    <a:schemeClr val="tx1"/>
                  </a:solidFill>
                </a:rPr>
                <a:t>프로젝트 생성 및 시작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22E291A-6BF7-4837-9200-9C73DA204706}"/>
              </a:ext>
            </a:extLst>
          </p:cNvPr>
          <p:cNvGrpSpPr/>
          <p:nvPr/>
        </p:nvGrpSpPr>
        <p:grpSpPr>
          <a:xfrm>
            <a:off x="914400" y="2231727"/>
            <a:ext cx="10548730" cy="496958"/>
            <a:chOff x="914400" y="914399"/>
            <a:chExt cx="10548730" cy="496958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979BA7B-AEF4-4F37-874E-52EB0F76C274}"/>
                </a:ext>
              </a:extLst>
            </p:cNvPr>
            <p:cNvGrpSpPr/>
            <p:nvPr/>
          </p:nvGrpSpPr>
          <p:grpSpPr>
            <a:xfrm>
              <a:off x="914400" y="914399"/>
              <a:ext cx="10548730" cy="496958"/>
              <a:chOff x="914400" y="914399"/>
              <a:chExt cx="10548730" cy="496958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0BBC460-62C0-4A1A-ADA5-BBDEB7A1C7C7}"/>
                  </a:ext>
                </a:extLst>
              </p:cNvPr>
              <p:cNvSpPr/>
              <p:nvPr/>
            </p:nvSpPr>
            <p:spPr>
              <a:xfrm>
                <a:off x="5426766" y="914400"/>
                <a:ext cx="6036364" cy="496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A85603E-44DD-4F98-A81A-3E61152AC1DA}"/>
                  </a:ext>
                </a:extLst>
              </p:cNvPr>
              <p:cNvSpPr/>
              <p:nvPr/>
            </p:nvSpPr>
            <p:spPr>
              <a:xfrm>
                <a:off x="1232453" y="914400"/>
                <a:ext cx="4767472" cy="4969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061601C-BC2E-438C-8B91-7957DA5E54FE}"/>
                  </a:ext>
                </a:extLst>
              </p:cNvPr>
              <p:cNvSpPr/>
              <p:nvPr/>
            </p:nvSpPr>
            <p:spPr>
              <a:xfrm>
                <a:off x="914400" y="914399"/>
                <a:ext cx="467139" cy="496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/>
                  <a:t>2</a:t>
                </a:r>
                <a:endParaRPr lang="ko-KR" altLang="en-US" sz="2000" b="1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BAA5F6F-0359-46DE-BA61-2EBD0F63997A}"/>
                </a:ext>
              </a:extLst>
            </p:cNvPr>
            <p:cNvSpPr txBox="1"/>
            <p:nvPr/>
          </p:nvSpPr>
          <p:spPr>
            <a:xfrm>
              <a:off x="1467681" y="978211"/>
              <a:ext cx="4194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dirty="0" err="1"/>
                <a:t>npm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</a:t>
              </a:r>
              <a:r>
                <a:rPr lang="en-US" altLang="ko-KR" dirty="0" err="1"/>
                <a:t>nodemon</a:t>
              </a:r>
              <a:r>
                <a:rPr lang="en-US" altLang="ko-KR" dirty="0"/>
                <a:t> –D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4B5991-4448-40C9-9F99-9B077A700D5D}"/>
                </a:ext>
              </a:extLst>
            </p:cNvPr>
            <p:cNvSpPr txBox="1"/>
            <p:nvPr/>
          </p:nvSpPr>
          <p:spPr>
            <a:xfrm>
              <a:off x="5999924" y="963160"/>
              <a:ext cx="4194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코드 변경 시 서버 자동 재시작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3642C4B-46A2-4FFE-81EC-E2D0EA28F972}"/>
              </a:ext>
            </a:extLst>
          </p:cNvPr>
          <p:cNvGrpSpPr/>
          <p:nvPr/>
        </p:nvGrpSpPr>
        <p:grpSpPr>
          <a:xfrm>
            <a:off x="914400" y="3204686"/>
            <a:ext cx="10548730" cy="496958"/>
            <a:chOff x="914400" y="914399"/>
            <a:chExt cx="10548730" cy="49695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C7560AA0-983F-452D-9B30-14727AA2EE52}"/>
                </a:ext>
              </a:extLst>
            </p:cNvPr>
            <p:cNvGrpSpPr/>
            <p:nvPr/>
          </p:nvGrpSpPr>
          <p:grpSpPr>
            <a:xfrm>
              <a:off x="914400" y="914399"/>
              <a:ext cx="10548730" cy="496958"/>
              <a:chOff x="914400" y="914399"/>
              <a:chExt cx="10548730" cy="496958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C1B6119-A518-4064-A6F1-DC68AFFA8B62}"/>
                  </a:ext>
                </a:extLst>
              </p:cNvPr>
              <p:cNvSpPr/>
              <p:nvPr/>
            </p:nvSpPr>
            <p:spPr>
              <a:xfrm>
                <a:off x="5426766" y="914400"/>
                <a:ext cx="6036364" cy="496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4AFAF94-84BE-4CF2-83C9-6DEB029F63E1}"/>
                  </a:ext>
                </a:extLst>
              </p:cNvPr>
              <p:cNvSpPr/>
              <p:nvPr/>
            </p:nvSpPr>
            <p:spPr>
              <a:xfrm>
                <a:off x="1232453" y="914400"/>
                <a:ext cx="4767472" cy="4969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62B29E1-953F-4248-AF59-AF182FFCCD77}"/>
                  </a:ext>
                </a:extLst>
              </p:cNvPr>
              <p:cNvSpPr/>
              <p:nvPr/>
            </p:nvSpPr>
            <p:spPr>
              <a:xfrm>
                <a:off x="914400" y="914399"/>
                <a:ext cx="467139" cy="496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/>
                  <a:t>3</a:t>
                </a:r>
                <a:endParaRPr lang="ko-KR" altLang="en-US" sz="2000" b="1"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E3DACFE-BD0B-414E-AAC9-F3827CC8A097}"/>
                </a:ext>
              </a:extLst>
            </p:cNvPr>
            <p:cNvSpPr txBox="1"/>
            <p:nvPr/>
          </p:nvSpPr>
          <p:spPr>
            <a:xfrm>
              <a:off x="1338474" y="988150"/>
              <a:ext cx="6463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1600" dirty="0" err="1"/>
                <a:t>npm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 @babel/core @babel/cli @babel/node -D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7389232-A6C8-4314-99C8-24FE6F944FF9}"/>
                </a:ext>
              </a:extLst>
            </p:cNvPr>
            <p:cNvSpPr txBox="1"/>
            <p:nvPr/>
          </p:nvSpPr>
          <p:spPr>
            <a:xfrm>
              <a:off x="5999925" y="988150"/>
              <a:ext cx="4767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버전의 차이 때문에 발생하는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스크립트 문법의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4A51FBA-A86C-44A5-AE76-1F9712612F51}"/>
              </a:ext>
            </a:extLst>
          </p:cNvPr>
          <p:cNvGrpSpPr/>
          <p:nvPr/>
        </p:nvGrpSpPr>
        <p:grpSpPr>
          <a:xfrm>
            <a:off x="914400" y="4132337"/>
            <a:ext cx="10548730" cy="496958"/>
            <a:chOff x="914400" y="914399"/>
            <a:chExt cx="10548730" cy="49695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1452908-CBCB-4CD7-9491-998BB65FF9FF}"/>
                </a:ext>
              </a:extLst>
            </p:cNvPr>
            <p:cNvGrpSpPr/>
            <p:nvPr/>
          </p:nvGrpSpPr>
          <p:grpSpPr>
            <a:xfrm>
              <a:off x="914400" y="914399"/>
              <a:ext cx="10548730" cy="496958"/>
              <a:chOff x="914400" y="914399"/>
              <a:chExt cx="10548730" cy="49695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D091663-E8E8-44BD-8603-E293E1BB0C3B}"/>
                  </a:ext>
                </a:extLst>
              </p:cNvPr>
              <p:cNvSpPr/>
              <p:nvPr/>
            </p:nvSpPr>
            <p:spPr>
              <a:xfrm>
                <a:off x="5426766" y="914400"/>
                <a:ext cx="6036364" cy="496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E0B1706-6BE5-4C5D-A080-BE258EB535AA}"/>
                  </a:ext>
                </a:extLst>
              </p:cNvPr>
              <p:cNvSpPr/>
              <p:nvPr/>
            </p:nvSpPr>
            <p:spPr>
              <a:xfrm>
                <a:off x="1232453" y="914400"/>
                <a:ext cx="4767472" cy="4969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F0A1149D-C2A0-4E85-BBE9-E4962613D6F3}"/>
                  </a:ext>
                </a:extLst>
              </p:cNvPr>
              <p:cNvSpPr/>
              <p:nvPr/>
            </p:nvSpPr>
            <p:spPr>
              <a:xfrm>
                <a:off x="914400" y="914399"/>
                <a:ext cx="467139" cy="496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/>
                  <a:t>4</a:t>
                </a:r>
                <a:endParaRPr lang="ko-KR" altLang="en-US" sz="2000" b="1" dirty="0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2CDD625-06BB-4A7C-8F20-F5BCF5EE4D1B}"/>
                </a:ext>
              </a:extLst>
            </p:cNvPr>
            <p:cNvSpPr txBox="1"/>
            <p:nvPr/>
          </p:nvSpPr>
          <p:spPr>
            <a:xfrm>
              <a:off x="1467681" y="978211"/>
              <a:ext cx="4194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dirty="0" err="1"/>
                <a:t>npm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@babel/preset-env -D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2EAC264-1FB2-4CB3-B4DA-0A340CC9DC5C}"/>
                </a:ext>
              </a:extLst>
            </p:cNvPr>
            <p:cNvSpPr txBox="1"/>
            <p:nvPr/>
          </p:nvSpPr>
          <p:spPr>
            <a:xfrm>
              <a:off x="5999925" y="978211"/>
              <a:ext cx="4194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차이를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자동으로 맞춰서 실행되게 함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62A0D9D-6DB9-467B-AEFA-CB0F01275583}"/>
              </a:ext>
            </a:extLst>
          </p:cNvPr>
          <p:cNvGrpSpPr/>
          <p:nvPr/>
        </p:nvGrpSpPr>
        <p:grpSpPr>
          <a:xfrm>
            <a:off x="914400" y="5059987"/>
            <a:ext cx="10548730" cy="496958"/>
            <a:chOff x="914400" y="914399"/>
            <a:chExt cx="10548730" cy="496958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FF8FDA3-56C1-4FA9-80D9-AB4C25633561}"/>
                </a:ext>
              </a:extLst>
            </p:cNvPr>
            <p:cNvGrpSpPr/>
            <p:nvPr/>
          </p:nvGrpSpPr>
          <p:grpSpPr>
            <a:xfrm>
              <a:off x="914400" y="914399"/>
              <a:ext cx="10548730" cy="496958"/>
              <a:chOff x="914400" y="914399"/>
              <a:chExt cx="10548730" cy="496958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F5885103-38F6-4642-88B0-569BCA15EBA9}"/>
                  </a:ext>
                </a:extLst>
              </p:cNvPr>
              <p:cNvSpPr/>
              <p:nvPr/>
            </p:nvSpPr>
            <p:spPr>
              <a:xfrm>
                <a:off x="5426766" y="914400"/>
                <a:ext cx="6036364" cy="496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1D443284-634D-428A-B7EA-EF4EF509B237}"/>
                  </a:ext>
                </a:extLst>
              </p:cNvPr>
              <p:cNvSpPr/>
              <p:nvPr/>
            </p:nvSpPr>
            <p:spPr>
              <a:xfrm>
                <a:off x="1232453" y="914400"/>
                <a:ext cx="4767472" cy="4969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60AA74EC-14D2-4FE6-80D5-B6DA40A666EC}"/>
                  </a:ext>
                </a:extLst>
              </p:cNvPr>
              <p:cNvSpPr/>
              <p:nvPr/>
            </p:nvSpPr>
            <p:spPr>
              <a:xfrm>
                <a:off x="914400" y="914399"/>
                <a:ext cx="467139" cy="496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5</a:t>
                </a:r>
                <a:endParaRPr lang="ko-KR" altLang="en-US" b="1" dirty="0"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A004E93-0EDE-48CB-9394-52B871B38040}"/>
                </a:ext>
              </a:extLst>
            </p:cNvPr>
            <p:cNvSpPr txBox="1"/>
            <p:nvPr/>
          </p:nvSpPr>
          <p:spPr>
            <a:xfrm>
              <a:off x="1467681" y="978211"/>
              <a:ext cx="4194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dirty="0" err="1"/>
                <a:t>npm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express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6988612-8711-4D5A-ABE2-5E6FC2C876DE}"/>
                </a:ext>
              </a:extLst>
            </p:cNvPr>
            <p:cNvSpPr txBox="1"/>
            <p:nvPr/>
          </p:nvSpPr>
          <p:spPr>
            <a:xfrm>
              <a:off x="5999925" y="978211"/>
              <a:ext cx="4194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tx1"/>
                  </a:solidFill>
                </a:rPr>
                <a:t>웹 애플리케이션 프레임워크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BAABE7-DD97-4548-980E-DC7B79EB644F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0AC2AE-9707-49F4-8EF4-2179BA7905D5}"/>
              </a:ext>
            </a:extLst>
          </p:cNvPr>
          <p:cNvSpPr txBox="1"/>
          <p:nvPr/>
        </p:nvSpPr>
        <p:spPr>
          <a:xfrm>
            <a:off x="0" y="36461"/>
            <a:ext cx="287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패키지 설치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77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26C98119-9099-4AF5-B4FE-4404E4D8D056}"/>
              </a:ext>
            </a:extLst>
          </p:cNvPr>
          <p:cNvGrpSpPr/>
          <p:nvPr/>
        </p:nvGrpSpPr>
        <p:grpSpPr>
          <a:xfrm>
            <a:off x="914400" y="1577223"/>
            <a:ext cx="10548730" cy="496958"/>
            <a:chOff x="914400" y="914399"/>
            <a:chExt cx="10548730" cy="49695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5575234-D3BD-4EFA-AD6D-678401DFBB87}"/>
                </a:ext>
              </a:extLst>
            </p:cNvPr>
            <p:cNvGrpSpPr/>
            <p:nvPr/>
          </p:nvGrpSpPr>
          <p:grpSpPr>
            <a:xfrm>
              <a:off x="914400" y="914399"/>
              <a:ext cx="10548730" cy="496958"/>
              <a:chOff x="914400" y="914399"/>
              <a:chExt cx="10548730" cy="49695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41142DD-A7A8-4186-B2AE-B965C58D77A6}"/>
                  </a:ext>
                </a:extLst>
              </p:cNvPr>
              <p:cNvSpPr/>
              <p:nvPr/>
            </p:nvSpPr>
            <p:spPr>
              <a:xfrm>
                <a:off x="5426766" y="914400"/>
                <a:ext cx="6036364" cy="496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2E5A75B-55C5-4F33-99A8-FD9BA08075B6}"/>
                  </a:ext>
                </a:extLst>
              </p:cNvPr>
              <p:cNvSpPr/>
              <p:nvPr/>
            </p:nvSpPr>
            <p:spPr>
              <a:xfrm>
                <a:off x="1232453" y="914400"/>
                <a:ext cx="4767472" cy="4969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0C5F154-0130-404A-8CFA-C0CD057A1856}"/>
                  </a:ext>
                </a:extLst>
              </p:cNvPr>
              <p:cNvSpPr/>
              <p:nvPr/>
            </p:nvSpPr>
            <p:spPr>
              <a:xfrm>
                <a:off x="914400" y="914399"/>
                <a:ext cx="467139" cy="496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/>
                  <a:t>6</a:t>
                </a:r>
                <a:endParaRPr lang="ko-KR" altLang="en-US" sz="2000" b="1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F4AA013-C045-4D16-8F01-AE3EDDAFE042}"/>
                </a:ext>
              </a:extLst>
            </p:cNvPr>
            <p:cNvSpPr txBox="1"/>
            <p:nvPr/>
          </p:nvSpPr>
          <p:spPr>
            <a:xfrm>
              <a:off x="1467681" y="978211"/>
              <a:ext cx="4194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dirty="0" err="1"/>
                <a:t>npm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pug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52060A-A723-4439-99F3-52C6B327728D}"/>
                </a:ext>
              </a:extLst>
            </p:cNvPr>
            <p:cNvSpPr txBox="1"/>
            <p:nvPr/>
          </p:nvSpPr>
          <p:spPr>
            <a:xfrm>
              <a:off x="6086067" y="978211"/>
              <a:ext cx="4194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Pug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</a:rPr>
                <a:t>(HTML</a:t>
              </a:r>
              <a:r>
                <a:rPr lang="ko-KR" altLang="en-US" sz="1600" dirty="0">
                  <a:solidFill>
                    <a:schemeClr val="tx1"/>
                  </a:solidFill>
                </a:rPr>
                <a:t>과 같으며 문법이 보다 깔끔함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22E291A-6BF7-4837-9200-9C73DA204706}"/>
              </a:ext>
            </a:extLst>
          </p:cNvPr>
          <p:cNvGrpSpPr/>
          <p:nvPr/>
        </p:nvGrpSpPr>
        <p:grpSpPr>
          <a:xfrm>
            <a:off x="914400" y="2421540"/>
            <a:ext cx="10548730" cy="496958"/>
            <a:chOff x="914400" y="914399"/>
            <a:chExt cx="10548730" cy="496958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979BA7B-AEF4-4F37-874E-52EB0F76C274}"/>
                </a:ext>
              </a:extLst>
            </p:cNvPr>
            <p:cNvGrpSpPr/>
            <p:nvPr/>
          </p:nvGrpSpPr>
          <p:grpSpPr>
            <a:xfrm>
              <a:off x="914400" y="914399"/>
              <a:ext cx="10548730" cy="496958"/>
              <a:chOff x="914400" y="914399"/>
              <a:chExt cx="10548730" cy="496958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0BBC460-62C0-4A1A-ADA5-BBDEB7A1C7C7}"/>
                  </a:ext>
                </a:extLst>
              </p:cNvPr>
              <p:cNvSpPr/>
              <p:nvPr/>
            </p:nvSpPr>
            <p:spPr>
              <a:xfrm>
                <a:off x="5426766" y="914400"/>
                <a:ext cx="6036364" cy="496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A85603E-44DD-4F98-A81A-3E61152AC1DA}"/>
                  </a:ext>
                </a:extLst>
              </p:cNvPr>
              <p:cNvSpPr/>
              <p:nvPr/>
            </p:nvSpPr>
            <p:spPr>
              <a:xfrm>
                <a:off x="1232453" y="914400"/>
                <a:ext cx="4767472" cy="4969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061601C-BC2E-438C-8B91-7957DA5E54FE}"/>
                  </a:ext>
                </a:extLst>
              </p:cNvPr>
              <p:cNvSpPr/>
              <p:nvPr/>
            </p:nvSpPr>
            <p:spPr>
              <a:xfrm>
                <a:off x="914400" y="914399"/>
                <a:ext cx="467139" cy="496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/>
                  <a:t>7</a:t>
                </a:r>
                <a:endParaRPr lang="ko-KR" altLang="en-US" sz="2000" b="1" dirty="0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BAA5F6F-0359-46DE-BA61-2EBD0F63997A}"/>
                </a:ext>
              </a:extLst>
            </p:cNvPr>
            <p:cNvSpPr txBox="1"/>
            <p:nvPr/>
          </p:nvSpPr>
          <p:spPr>
            <a:xfrm>
              <a:off x="1467681" y="978211"/>
              <a:ext cx="4194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dirty="0" err="1"/>
                <a:t>npm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</a:t>
              </a:r>
              <a:r>
                <a:rPr lang="en-US" altLang="ko-KR" dirty="0" err="1"/>
                <a:t>ws</a:t>
              </a:r>
              <a:endParaRPr lang="en-US" altLang="ko-KR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4B5991-4448-40C9-9F99-9B077A700D5D}"/>
                </a:ext>
              </a:extLst>
            </p:cNvPr>
            <p:cNvSpPr txBox="1"/>
            <p:nvPr/>
          </p:nvSpPr>
          <p:spPr>
            <a:xfrm>
              <a:off x="6086066" y="978211"/>
              <a:ext cx="4194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/>
                  </a:solidFill>
                </a:rPr>
                <a:t>Websocket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3642C4B-46A2-4FFE-81EC-E2D0EA28F972}"/>
              </a:ext>
            </a:extLst>
          </p:cNvPr>
          <p:cNvGrpSpPr/>
          <p:nvPr/>
        </p:nvGrpSpPr>
        <p:grpSpPr>
          <a:xfrm>
            <a:off x="914400" y="3394499"/>
            <a:ext cx="10548730" cy="496958"/>
            <a:chOff x="914400" y="914399"/>
            <a:chExt cx="10548730" cy="496958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C7560AA0-983F-452D-9B30-14727AA2EE52}"/>
                </a:ext>
              </a:extLst>
            </p:cNvPr>
            <p:cNvGrpSpPr/>
            <p:nvPr/>
          </p:nvGrpSpPr>
          <p:grpSpPr>
            <a:xfrm>
              <a:off x="914400" y="914399"/>
              <a:ext cx="10548730" cy="496958"/>
              <a:chOff x="914400" y="914399"/>
              <a:chExt cx="10548730" cy="496958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C1B6119-A518-4064-A6F1-DC68AFFA8B62}"/>
                  </a:ext>
                </a:extLst>
              </p:cNvPr>
              <p:cNvSpPr/>
              <p:nvPr/>
            </p:nvSpPr>
            <p:spPr>
              <a:xfrm>
                <a:off x="5426766" y="914400"/>
                <a:ext cx="6036364" cy="496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4AFAF94-84BE-4CF2-83C9-6DEB029F63E1}"/>
                  </a:ext>
                </a:extLst>
              </p:cNvPr>
              <p:cNvSpPr/>
              <p:nvPr/>
            </p:nvSpPr>
            <p:spPr>
              <a:xfrm>
                <a:off x="1232453" y="914400"/>
                <a:ext cx="4767472" cy="4969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62B29E1-953F-4248-AF59-AF182FFCCD77}"/>
                  </a:ext>
                </a:extLst>
              </p:cNvPr>
              <p:cNvSpPr/>
              <p:nvPr/>
            </p:nvSpPr>
            <p:spPr>
              <a:xfrm>
                <a:off x="914400" y="914399"/>
                <a:ext cx="467139" cy="496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/>
                  <a:t>8</a:t>
                </a:r>
                <a:endParaRPr lang="ko-KR" altLang="en-US" sz="2000" b="1" dirty="0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E3DACFE-BD0B-414E-AAC9-F3827CC8A097}"/>
                </a:ext>
              </a:extLst>
            </p:cNvPr>
            <p:cNvSpPr txBox="1"/>
            <p:nvPr/>
          </p:nvSpPr>
          <p:spPr>
            <a:xfrm>
              <a:off x="1381539" y="988150"/>
              <a:ext cx="6463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dirty="0" err="1"/>
                <a:t>npm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socket.io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7389232-A6C8-4314-99C8-24FE6F944FF9}"/>
                </a:ext>
              </a:extLst>
            </p:cNvPr>
            <p:cNvSpPr txBox="1"/>
            <p:nvPr/>
          </p:nvSpPr>
          <p:spPr>
            <a:xfrm>
              <a:off x="5999925" y="988150"/>
              <a:ext cx="41943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/>
                  </a:solidFill>
                </a:rPr>
                <a:t>Websocke</a:t>
              </a:r>
              <a:r>
                <a:rPr lang="ko-KR" altLang="en-US" sz="1600" dirty="0">
                  <a:solidFill>
                    <a:schemeClr val="tx1"/>
                  </a:solidFill>
                </a:rPr>
                <a:t> 기반의 실시간 통신 라이브러리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4A51FBA-A86C-44A5-AE76-1F9712612F51}"/>
              </a:ext>
            </a:extLst>
          </p:cNvPr>
          <p:cNvGrpSpPr/>
          <p:nvPr/>
        </p:nvGrpSpPr>
        <p:grpSpPr>
          <a:xfrm>
            <a:off x="914400" y="4322150"/>
            <a:ext cx="10548730" cy="496958"/>
            <a:chOff x="914400" y="914399"/>
            <a:chExt cx="10548730" cy="496958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1452908-CBCB-4CD7-9491-998BB65FF9FF}"/>
                </a:ext>
              </a:extLst>
            </p:cNvPr>
            <p:cNvGrpSpPr/>
            <p:nvPr/>
          </p:nvGrpSpPr>
          <p:grpSpPr>
            <a:xfrm>
              <a:off x="914400" y="914399"/>
              <a:ext cx="10548730" cy="496958"/>
              <a:chOff x="914400" y="914399"/>
              <a:chExt cx="10548730" cy="49695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D091663-E8E8-44BD-8603-E293E1BB0C3B}"/>
                  </a:ext>
                </a:extLst>
              </p:cNvPr>
              <p:cNvSpPr/>
              <p:nvPr/>
            </p:nvSpPr>
            <p:spPr>
              <a:xfrm>
                <a:off x="5426766" y="914400"/>
                <a:ext cx="6036364" cy="4969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E0B1706-6BE5-4C5D-A080-BE258EB535AA}"/>
                  </a:ext>
                </a:extLst>
              </p:cNvPr>
              <p:cNvSpPr/>
              <p:nvPr/>
            </p:nvSpPr>
            <p:spPr>
              <a:xfrm>
                <a:off x="1232453" y="914400"/>
                <a:ext cx="4767472" cy="4969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F0A1149D-C2A0-4E85-BBE9-E4962613D6F3}"/>
                  </a:ext>
                </a:extLst>
              </p:cNvPr>
              <p:cNvSpPr/>
              <p:nvPr/>
            </p:nvSpPr>
            <p:spPr>
              <a:xfrm>
                <a:off x="914400" y="914399"/>
                <a:ext cx="467139" cy="4969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/>
                  <a:t>9</a:t>
                </a:r>
                <a:endParaRPr lang="ko-KR" altLang="en-US" sz="2000" b="1" dirty="0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2CDD625-06BB-4A7C-8F20-F5BCF5EE4D1B}"/>
                </a:ext>
              </a:extLst>
            </p:cNvPr>
            <p:cNvSpPr txBox="1"/>
            <p:nvPr/>
          </p:nvSpPr>
          <p:spPr>
            <a:xfrm>
              <a:off x="1467681" y="978211"/>
              <a:ext cx="4194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dirty="0" err="1"/>
                <a:t>npm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@socket.io/admin-</a:t>
              </a:r>
              <a:r>
                <a:rPr lang="en-US" altLang="ko-KR" dirty="0" err="1"/>
                <a:t>ui</a:t>
              </a:r>
              <a:endParaRPr lang="en-US" altLang="ko-KR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2EAC264-1FB2-4CB3-B4DA-0A340CC9DC5C}"/>
                </a:ext>
              </a:extLst>
            </p:cNvPr>
            <p:cNvSpPr txBox="1"/>
            <p:nvPr/>
          </p:nvSpPr>
          <p:spPr>
            <a:xfrm>
              <a:off x="5999925" y="978211"/>
              <a:ext cx="5277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socket.io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admin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대쉬보드</a:t>
              </a:r>
              <a:r>
                <a:rPr lang="ko-KR" altLang="en-US" sz="1600" dirty="0">
                  <a:solidFill>
                    <a:schemeClr val="tx1"/>
                  </a:solidFill>
                </a:rPr>
                <a:t> 생성 시 사용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생략가능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BAABE7-DD97-4548-980E-DC7B79EB644F}"/>
              </a:ext>
            </a:extLst>
          </p:cNvPr>
          <p:cNvSpPr/>
          <p:nvPr/>
        </p:nvSpPr>
        <p:spPr>
          <a:xfrm flipV="1">
            <a:off x="0" y="457414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0AC2AE-9707-49F4-8EF4-2179BA7905D5}"/>
              </a:ext>
            </a:extLst>
          </p:cNvPr>
          <p:cNvSpPr txBox="1"/>
          <p:nvPr/>
        </p:nvSpPr>
        <p:spPr>
          <a:xfrm>
            <a:off x="0" y="36461"/>
            <a:ext cx="287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패키지 설치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23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632</Words>
  <Application>Microsoft Office PowerPoint</Application>
  <PresentationFormat>와이드스크린</PresentationFormat>
  <Paragraphs>115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Menlo</vt:lpstr>
      <vt:lpstr>Söhne</vt:lpstr>
      <vt:lpstr>나눔스퀘어 네오 Bold</vt:lpstr>
      <vt:lpstr>나눔스퀘어 네오 ExtraBold</vt:lpstr>
      <vt:lpstr>나눔스퀘어_ac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PC-11</dc:creator>
  <cp:lastModifiedBy>정진유</cp:lastModifiedBy>
  <cp:revision>57</cp:revision>
  <dcterms:created xsi:type="dcterms:W3CDTF">2023-05-02T10:09:30Z</dcterms:created>
  <dcterms:modified xsi:type="dcterms:W3CDTF">2023-05-03T12:32:33Z</dcterms:modified>
</cp:coreProperties>
</file>